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64" r:id="rId4"/>
    <p:sldId id="300" r:id="rId5"/>
    <p:sldId id="301" r:id="rId6"/>
    <p:sldId id="303" r:id="rId7"/>
    <p:sldId id="272" r:id="rId8"/>
    <p:sldId id="302" r:id="rId9"/>
    <p:sldId id="298" r:id="rId10"/>
  </p:sldIdLst>
  <p:sldSz cx="12599988" cy="6480175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0AE"/>
    <a:srgbClr val="82C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33" autoAdjust="0"/>
  </p:normalViewPr>
  <p:slideViewPr>
    <p:cSldViewPr snapToGrid="0">
      <p:cViewPr varScale="1">
        <p:scale>
          <a:sx n="77" d="100"/>
          <a:sy n="77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1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BBF71-993B-4C12-A7C6-77A6BB5C10B5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BF063-B740-407E-B154-112D34C9F30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7208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6D36A-82A7-4B24-8C6B-F5990FCBE796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1241425"/>
            <a:ext cx="6511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160A3-00D4-424C-81F7-B57D6318769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926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60A3-00D4-424C-81F7-B57D6318769B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1442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60A3-00D4-424C-81F7-B57D6318769B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735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60A3-00D4-424C-81F7-B57D6318769B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9619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60A3-00D4-424C-81F7-B57D6318769B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384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60A3-00D4-424C-81F7-B57D6318769B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7141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60A3-00D4-424C-81F7-B57D6318769B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666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60A3-00D4-424C-81F7-B57D6318769B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119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60A3-00D4-424C-81F7-B57D6318769B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9191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60A3-00D4-424C-81F7-B57D6318769B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805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060529"/>
            <a:ext cx="9449991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403592"/>
            <a:ext cx="9449991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500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05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45009"/>
            <a:ext cx="2716872" cy="5491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45009"/>
            <a:ext cx="7993117" cy="54916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987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596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615545"/>
            <a:ext cx="108674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336618"/>
            <a:ext cx="108674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387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725046"/>
            <a:ext cx="5354995" cy="4111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725046"/>
            <a:ext cx="5354995" cy="4111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53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45010"/>
            <a:ext cx="10867490" cy="1252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588543"/>
            <a:ext cx="5330385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367064"/>
            <a:ext cx="5330385" cy="3481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588543"/>
            <a:ext cx="535663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367064"/>
            <a:ext cx="5356636" cy="34815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369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478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637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32012"/>
            <a:ext cx="4063824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933026"/>
            <a:ext cx="6378744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1944052"/>
            <a:ext cx="4063824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71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32012"/>
            <a:ext cx="4063824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933026"/>
            <a:ext cx="6378744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1944052"/>
            <a:ext cx="4063824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003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45010"/>
            <a:ext cx="108674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725046"/>
            <a:ext cx="108674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006163"/>
            <a:ext cx="283499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AAA97-0360-4291-B9B1-EF6E6239B31B}" type="datetimeFigureOut">
              <a:rPr lang="is-IS" smtClean="0"/>
              <a:t>6.4.2017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006163"/>
            <a:ext cx="425249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006163"/>
            <a:ext cx="283499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D81C-046A-4FCF-B47F-D2A08811AD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57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hingi.is/lagas/146a/201605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://www.althingi.is/lagas/146a/1998044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s.i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Forsíðan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Rectangle 4"/>
          <p:cNvSpPr/>
          <p:nvPr/>
        </p:nvSpPr>
        <p:spPr>
          <a:xfrm>
            <a:off x="-533357" y="-107951"/>
            <a:ext cx="78281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2" y="-112411"/>
            <a:ext cx="12182195" cy="67814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0362" y="-188913"/>
            <a:ext cx="7828156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pc="100">
                <a:latin typeface="Fedra Sans Std Medium" charset="0"/>
                <a:ea typeface="Fedra Sans Std Medium" charset="0"/>
                <a:cs typeface="Fedra Sans Std Medium" charset="0"/>
              </a:rPr>
              <a:t>Kynning fyrir </a:t>
            </a:r>
          </a:p>
          <a:p>
            <a:r>
              <a:rPr lang="is-IS" spc="100">
                <a:latin typeface="Fedra Sans Std Medium" charset="0"/>
                <a:ea typeface="Fedra Sans Std Medium" charset="0"/>
                <a:cs typeface="Fedra Sans Std Medium" charset="0"/>
              </a:rPr>
              <a:t>velferðanefnd</a:t>
            </a:r>
          </a:p>
          <a:p>
            <a:r>
              <a:rPr lang="is-IS" spc="100">
                <a:latin typeface="Fedra Sans Std Medium" charset="0"/>
                <a:ea typeface="Fedra Sans Std Medium" charset="0"/>
                <a:cs typeface="Fedra Sans Std Medium" charset="0"/>
              </a:rPr>
              <a:t>Alþingis</a:t>
            </a:r>
            <a:endParaRPr lang="is-IS" spc="100" dirty="0">
              <a:latin typeface="Fedra Sans Std Medium" charset="0"/>
              <a:ea typeface="Fedra Sans Std Medium" charset="0"/>
              <a:cs typeface="Fedra Sans Std Medium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3" y="523433"/>
            <a:ext cx="2684169" cy="1252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4754" y="2415789"/>
            <a:ext cx="529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 smtClean="0">
                <a:latin typeface="Fedra Sans Std Book" panose="020B0403040000020004" pitchFamily="34" charset="0"/>
              </a:rPr>
              <a:t>Leiðbeinandi hlutverk Íbúðalánasjóðs við gerð húsnæðisáætlana sveitarfélaga</a:t>
            </a:r>
            <a:endParaRPr lang="is-IS" sz="2400" b="1" dirty="0">
              <a:latin typeface="Fedra Sans Std Book" panose="020B04030400000200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25674" y="2415787"/>
            <a:ext cx="5211112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4753" y="4651158"/>
            <a:ext cx="704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spc="100" dirty="0" smtClean="0">
                <a:latin typeface="Fedra Serif B Std Demi" charset="0"/>
                <a:ea typeface="Fedra Serif B Std Demi" charset="0"/>
                <a:cs typeface="Fedra Serif B Std Demi" charset="0"/>
              </a:rPr>
              <a:t>Sigrún Ásta Magnúsdóttir</a:t>
            </a:r>
          </a:p>
          <a:p>
            <a:r>
              <a:rPr lang="is-IS" b="1" spc="100" dirty="0" smtClean="0">
                <a:latin typeface="Fedra Serif B Std Demi" charset="0"/>
                <a:ea typeface="Fedra Serif B Std Demi" charset="0"/>
                <a:cs typeface="Fedra Serif B Std Demi" charset="0"/>
              </a:rPr>
              <a:t>Verkefnisstjóri Húsnæðisáætlana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25674" y="4651156"/>
            <a:ext cx="52111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718" y="-358783"/>
            <a:ext cx="5247269" cy="75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97" y="566340"/>
            <a:ext cx="6562001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s-IS" sz="3600" b="1" dirty="0"/>
              <a:t>Breytt löggjöf — nýtt hlutverk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039" y="1874611"/>
            <a:ext cx="580814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s-IS" sz="2000" b="1" dirty="0" smtClean="0"/>
              <a:t>Felur meðal annars í sér: </a:t>
            </a:r>
          </a:p>
          <a:p>
            <a:pPr lvl="1"/>
            <a:r>
              <a:rPr lang="is-IS" sz="1800" dirty="0"/>
              <a:t>Að bera ábyrgð á </a:t>
            </a:r>
            <a:r>
              <a:rPr lang="is-IS" sz="1800" i="1" dirty="0"/>
              <a:t>framkvæmd stofnframlaga</a:t>
            </a:r>
            <a:r>
              <a:rPr lang="is-IS" sz="1800" dirty="0"/>
              <a:t> og uppbyggingu Leiguheimila fyrir almenning. </a:t>
            </a:r>
            <a:r>
              <a:rPr lang="is-IS" sz="1800" dirty="0">
                <a:hlinkClick r:id="rId3"/>
              </a:rPr>
              <a:t>Lög nr. 52/2016</a:t>
            </a:r>
            <a:r>
              <a:rPr lang="is-IS" sz="1800" dirty="0"/>
              <a:t>, um almennar íbúðir.</a:t>
            </a:r>
          </a:p>
          <a:p>
            <a:pPr lvl="1"/>
            <a:endParaRPr lang="is-IS" sz="1800" dirty="0" smtClean="0"/>
          </a:p>
          <a:p>
            <a:pPr lvl="1"/>
            <a:r>
              <a:rPr lang="is-IS" sz="1800" dirty="0" smtClean="0"/>
              <a:t>Að </a:t>
            </a:r>
            <a:r>
              <a:rPr lang="is-IS" sz="1800" dirty="0"/>
              <a:t>halda utan um </a:t>
            </a:r>
            <a:r>
              <a:rPr lang="is-IS" sz="1800" i="1" dirty="0"/>
              <a:t>gerð húsnæðisáætlana</a:t>
            </a:r>
            <a:r>
              <a:rPr lang="is-IS" sz="1800" dirty="0"/>
              <a:t> og samstarf við sveitarfélög um skipulag húsnæðismála. </a:t>
            </a:r>
            <a:r>
              <a:rPr lang="is-IS" sz="1800" dirty="0">
                <a:hlinkClick r:id="rId4"/>
              </a:rPr>
              <a:t>Lög 44/1998</a:t>
            </a:r>
            <a:r>
              <a:rPr lang="is-IS" sz="1800" dirty="0"/>
              <a:t>, um húsnæðismál.</a:t>
            </a:r>
          </a:p>
          <a:p>
            <a:pPr lvl="1"/>
            <a:endParaRPr lang="is-IS" sz="1800" dirty="0" smtClean="0"/>
          </a:p>
          <a:p>
            <a:pPr lvl="1"/>
            <a:r>
              <a:rPr lang="is-IS" sz="1800" dirty="0" smtClean="0"/>
              <a:t>Að </a:t>
            </a:r>
            <a:r>
              <a:rPr lang="is-IS" sz="1800" dirty="0"/>
              <a:t>standa fyrir </a:t>
            </a:r>
            <a:r>
              <a:rPr lang="is-IS" sz="1800" i="1" dirty="0"/>
              <a:t>rannsóknum á húsnæðismarkaði</a:t>
            </a:r>
            <a:r>
              <a:rPr lang="is-IS" sz="1800" dirty="0"/>
              <a:t> og styðja þannig við stefnumótun stjórnvalda. </a:t>
            </a:r>
            <a:r>
              <a:rPr lang="is-IS" sz="1800" dirty="0">
                <a:hlinkClick r:id="rId4"/>
              </a:rPr>
              <a:t>Lög 44/1998</a:t>
            </a:r>
            <a:r>
              <a:rPr lang="is-IS" sz="1800" dirty="0"/>
              <a:t>, um húsnæðismál og lög nr. 52/2016, um almennar </a:t>
            </a:r>
            <a:r>
              <a:rPr lang="is-IS" sz="1800" dirty="0" smtClean="0"/>
              <a:t>íbúðir</a:t>
            </a:r>
            <a:endParaRPr lang="is-IS" sz="2400" dirty="0" smtClean="0">
              <a:effectLst/>
              <a:latin typeface="Fedra Sans Std Book" panose="020B0403040000020004" pitchFamily="34" charset="0"/>
            </a:endParaRPr>
          </a:p>
          <a:p>
            <a:pPr>
              <a:lnSpc>
                <a:spcPct val="150000"/>
              </a:lnSpc>
            </a:pPr>
            <a:endParaRPr lang="is-IS" sz="2000" dirty="0">
              <a:latin typeface="Fedra Sans Std Book" panose="020B04030400000200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6286500"/>
            <a:ext cx="12599988" cy="193675"/>
          </a:xfrm>
          <a:prstGeom prst="roundRect">
            <a:avLst/>
          </a:prstGeom>
          <a:solidFill>
            <a:srgbClr val="599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99" y="2217218"/>
            <a:ext cx="5149392" cy="223886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29479" y="957183"/>
            <a:ext cx="11139054" cy="148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19" y="-66825"/>
            <a:ext cx="2121251" cy="9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511" y="1720949"/>
            <a:ext cx="10655314" cy="42808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is-IS" sz="2000" dirty="0">
                <a:latin typeface="Fedra Sans Std Book" panose="020B0403040000020004" pitchFamily="34" charset="0"/>
              </a:rPr>
              <a:t>Lög nr. 52/2016 um almennar íbúðir</a:t>
            </a:r>
          </a:p>
          <a:p>
            <a:pPr lvl="1">
              <a:lnSpc>
                <a:spcPct val="150000"/>
              </a:lnSpc>
            </a:pPr>
            <a:r>
              <a:rPr lang="is-IS" sz="1622" dirty="0">
                <a:latin typeface="Fedra Sans Std Book" panose="020B0403040000020004" pitchFamily="34" charset="0"/>
              </a:rPr>
              <a:t>Reglugerð 555/2016</a:t>
            </a:r>
          </a:p>
          <a:p>
            <a:pPr>
              <a:lnSpc>
                <a:spcPct val="150000"/>
              </a:lnSpc>
            </a:pPr>
            <a:r>
              <a:rPr lang="is-IS" i="1" dirty="0" smtClean="0"/>
              <a:t>„Sveitarfélag </a:t>
            </a:r>
            <a:r>
              <a:rPr lang="is-IS" i="1" dirty="0"/>
              <a:t>skal meta hvort umsókn um stofnframlag samræmist ákvæðum laga og reglugerða. Enn fremur skal sveitarfélag meta hverja umsókn út frá því hvort það húsnæði sem á að byggja eða kaupa telst hagkvæmt og uppfyllir þarfir íbúa þannig að ásættanlegt sé, hvort þörf sé á leiguhúsnæði fyrir efnaminni leigjendur í sveitarfélaginu og hvort fjármögnun hafi verið tryggð með fullnægjandi hætti. </a:t>
            </a:r>
            <a:r>
              <a:rPr lang="is-IS" b="1" i="1" u="sng" dirty="0"/>
              <a:t>Að öðru leyti metur sveitarfélag umsóknir eftir því hversu vel þær samræmast tilgangi og markmiðum laga og húsnæðisáætlunar sveitarfélags</a:t>
            </a:r>
            <a:r>
              <a:rPr lang="is-IS" b="1" i="1" u="sng" dirty="0" smtClean="0"/>
              <a:t>.“</a:t>
            </a:r>
            <a:endParaRPr lang="is-IS" b="1" i="1" u="sng" dirty="0">
              <a:latin typeface="Fedra Sans Std Book" panose="020B04030400000200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s-IS" dirty="0">
              <a:latin typeface="Fedra Sans Std Book" panose="020B04030400000200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467" y="563743"/>
            <a:ext cx="11489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3600" b="1" dirty="0">
                <a:latin typeface="Fedra Sans Std Book" panose="020B0403040000020004" pitchFamily="34" charset="0"/>
              </a:rPr>
              <a:t>Hvað er húsnæðisáætlun?</a:t>
            </a:r>
            <a:r>
              <a:rPr lang="is-IS" dirty="0"/>
              <a:t>	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6286500"/>
            <a:ext cx="12599988" cy="193675"/>
          </a:xfrm>
          <a:prstGeom prst="roundRect">
            <a:avLst/>
          </a:prstGeom>
          <a:solidFill>
            <a:srgbClr val="599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30467" y="903464"/>
            <a:ext cx="11139054" cy="148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19" y="-66825"/>
            <a:ext cx="2121251" cy="9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511" y="1720949"/>
            <a:ext cx="10655314" cy="42808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s-IS" sz="2800" dirty="0" smtClean="0">
                <a:latin typeface="Fedra Sans Std Book" panose="020B0403040000020004" pitchFamily="34" charset="0"/>
              </a:rPr>
              <a:t>Þar sem þörf fyrir húsnæði er mest</a:t>
            </a:r>
          </a:p>
          <a:p>
            <a:pPr>
              <a:lnSpc>
                <a:spcPct val="150000"/>
              </a:lnSpc>
            </a:pPr>
            <a:r>
              <a:rPr lang="is-IS" sz="2800" dirty="0" smtClean="0">
                <a:latin typeface="Fedra Sans Std Book" panose="020B0403040000020004" pitchFamily="34" charset="0"/>
              </a:rPr>
              <a:t>Stofnframlögum úthlutað í samræmi við húsnæðisáætlanir</a:t>
            </a:r>
          </a:p>
          <a:p>
            <a:pPr>
              <a:lnSpc>
                <a:spcPct val="150000"/>
              </a:lnSpc>
            </a:pPr>
            <a:r>
              <a:rPr lang="is-IS" sz="2800" dirty="0" smtClean="0">
                <a:latin typeface="Fedra Sans Std Book" panose="020B0403040000020004" pitchFamily="34" charset="0"/>
              </a:rPr>
              <a:t>Stórbætt upplýsingagjöf</a:t>
            </a:r>
          </a:p>
          <a:p>
            <a:pPr>
              <a:lnSpc>
                <a:spcPct val="150000"/>
              </a:lnSpc>
            </a:pPr>
            <a:r>
              <a:rPr lang="is-IS" sz="2800" dirty="0" smtClean="0">
                <a:latin typeface="Fedra Sans Std Book" panose="020B0403040000020004" pitchFamily="34" charset="0"/>
              </a:rPr>
              <a:t>Samræmdar upplýsingar á landsvísu</a:t>
            </a:r>
          </a:p>
          <a:p>
            <a:pPr>
              <a:lnSpc>
                <a:spcPct val="150000"/>
              </a:lnSpc>
            </a:pPr>
            <a:endParaRPr lang="is-IS" sz="2000" dirty="0" smtClean="0">
              <a:latin typeface="Fedra Sans Std Book" panose="020B0403040000020004" pitchFamily="34" charset="0"/>
            </a:endParaRPr>
          </a:p>
          <a:p>
            <a:pPr>
              <a:lnSpc>
                <a:spcPct val="150000"/>
              </a:lnSpc>
            </a:pPr>
            <a:endParaRPr lang="is-IS" sz="2000" dirty="0">
              <a:latin typeface="Fedra Sans Std Book" panose="020B04030400000200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1610" y="630246"/>
            <a:ext cx="11489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3600" b="1" dirty="0" smtClean="0">
                <a:latin typeface="Fedra Sans Std Book" panose="020B0403040000020004" pitchFamily="34" charset="0"/>
              </a:rPr>
              <a:t>2300 leiguheimili á 4 árum </a:t>
            </a:r>
            <a:r>
              <a:rPr lang="is-IS" dirty="0"/>
              <a:t>	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6286500"/>
            <a:ext cx="12599988" cy="193675"/>
          </a:xfrm>
          <a:prstGeom prst="roundRect">
            <a:avLst/>
          </a:prstGeom>
          <a:solidFill>
            <a:srgbClr val="599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30467" y="903465"/>
            <a:ext cx="11139054" cy="148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19" y="-66825"/>
            <a:ext cx="2121251" cy="9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397" y="2268112"/>
            <a:ext cx="6670706" cy="236253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s-IS" dirty="0">
                <a:latin typeface="Fedra Sans Std Book" panose="020B0403040000020004" pitchFamily="34" charset="0"/>
              </a:rPr>
              <a:t>1. Staða húsnæðismála í sveitarfélaginu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s-IS" dirty="0">
                <a:latin typeface="Fedra Sans Std Book" panose="020B0403040000020004" pitchFamily="34" charset="0"/>
              </a:rPr>
              <a:t>2. Skipulagsmál og þarfagreining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s-IS" dirty="0">
                <a:latin typeface="Fedra Sans Std Book" panose="020B0403040000020004" pitchFamily="34" charset="0"/>
              </a:rPr>
              <a:t>3. Markmið og aðgerðaráætlun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5436" y="1122697"/>
            <a:ext cx="11489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3200" b="1" dirty="0" smtClean="0">
                <a:latin typeface="Fedra Sans Std Book" panose="020B0403040000020004" pitchFamily="34" charset="0"/>
              </a:rPr>
              <a:t>Húsnæðisáætlanir samanstanda af þremur meginköflum</a:t>
            </a:r>
            <a:r>
              <a:rPr lang="is-IS" dirty="0"/>
              <a:t>	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6286500"/>
            <a:ext cx="12599988" cy="193675"/>
          </a:xfrm>
          <a:prstGeom prst="roundRect">
            <a:avLst/>
          </a:prstGeom>
          <a:solidFill>
            <a:srgbClr val="599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1644" y="979380"/>
            <a:ext cx="11139054" cy="148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19" y="-66825"/>
            <a:ext cx="2121251" cy="9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05" y="596605"/>
            <a:ext cx="6093390" cy="1325563"/>
          </a:xfrm>
        </p:spPr>
        <p:txBody>
          <a:bodyPr/>
          <a:lstStyle/>
          <a:p>
            <a:r>
              <a:rPr lang="is-IS" b="1" dirty="0" smtClean="0"/>
              <a:t>Hlutverk húsnæðisáætlana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676" y="1803867"/>
            <a:ext cx="9581308" cy="38563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is-IS" sz="2800" dirty="0">
                <a:latin typeface="Fedra Sans Std Book" panose="020B0403040000020004" pitchFamily="34" charset="0"/>
              </a:rPr>
              <a:t>Draga fram mynd af stöðu húsnæðismála</a:t>
            </a:r>
          </a:p>
          <a:p>
            <a:pPr>
              <a:lnSpc>
                <a:spcPct val="150000"/>
              </a:lnSpc>
            </a:pPr>
            <a:r>
              <a:rPr lang="is-IS" sz="2800" dirty="0">
                <a:latin typeface="Fedra Sans Std Book" panose="020B0403040000020004" pitchFamily="34" charset="0"/>
              </a:rPr>
              <a:t>Greina framboð og eftirspurn eftir margvíslegum húsnæðisformum</a:t>
            </a:r>
          </a:p>
          <a:p>
            <a:pPr>
              <a:lnSpc>
                <a:spcPct val="150000"/>
              </a:lnSpc>
            </a:pPr>
            <a:r>
              <a:rPr lang="is-IS" sz="2800" dirty="0">
                <a:latin typeface="Fedra Sans Std Book" panose="020B0403040000020004" pitchFamily="34" charset="0"/>
              </a:rPr>
              <a:t>Áætlun um hvernig sveitarfélagið hyggst mæta húsnæðisþörf heimila, bæði til skemmri og lengri tíma. </a:t>
            </a:r>
            <a:endParaRPr lang="is-IS" sz="2800" dirty="0" smtClean="0">
              <a:latin typeface="Fedra Sans Std Book" panose="020B0403040000020004" pitchFamily="34" charset="0"/>
            </a:endParaRPr>
          </a:p>
          <a:p>
            <a:pPr>
              <a:lnSpc>
                <a:spcPct val="150000"/>
              </a:lnSpc>
            </a:pPr>
            <a:r>
              <a:rPr lang="is-IS" sz="2800" dirty="0" smtClean="0">
                <a:latin typeface="Fedra Sans Std Book" panose="020B0403040000020004" pitchFamily="34" charset="0"/>
              </a:rPr>
              <a:t>Mikilvægt stjórntæki sveitarfélaganna</a:t>
            </a:r>
            <a:endParaRPr lang="is-IS" sz="2800" dirty="0">
              <a:latin typeface="Fedra Sans Std Book" panose="020B04030400000200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745" y="2548474"/>
            <a:ext cx="11489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/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6286500"/>
            <a:ext cx="12599988" cy="193675"/>
          </a:xfrm>
          <a:prstGeom prst="roundRect">
            <a:avLst/>
          </a:prstGeom>
          <a:solidFill>
            <a:srgbClr val="599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82806" y="946129"/>
            <a:ext cx="11139054" cy="148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19" y="-66825"/>
            <a:ext cx="2121251" cy="9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87" y="596605"/>
            <a:ext cx="8563213" cy="1325563"/>
          </a:xfrm>
        </p:spPr>
        <p:txBody>
          <a:bodyPr/>
          <a:lstStyle/>
          <a:p>
            <a:r>
              <a:rPr lang="is-IS" b="1" dirty="0" smtClean="0"/>
              <a:t>Markmið með gerð húsnæðisáætlana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706" y="1893108"/>
            <a:ext cx="9118709" cy="38563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s-IS" dirty="0">
                <a:latin typeface="Fedra Sans Std Book" panose="020B0403040000020004" pitchFamily="34" charset="0"/>
              </a:rPr>
              <a:t>Tryggja húsnæðisöryggi</a:t>
            </a:r>
          </a:p>
          <a:p>
            <a:pPr>
              <a:lnSpc>
                <a:spcPct val="150000"/>
              </a:lnSpc>
            </a:pPr>
            <a:r>
              <a:rPr lang="is-IS" dirty="0">
                <a:latin typeface="Fedra Sans Std Book" panose="020B0403040000020004" pitchFamily="34" charset="0"/>
              </a:rPr>
              <a:t>Spá fyrir um þörf á húsnæði</a:t>
            </a:r>
          </a:p>
          <a:p>
            <a:pPr>
              <a:lnSpc>
                <a:spcPct val="150000"/>
              </a:lnSpc>
            </a:pPr>
            <a:r>
              <a:rPr lang="is-IS" dirty="0" smtClean="0">
                <a:latin typeface="Fedra Sans Std Book" panose="020B0403040000020004" pitchFamily="34" charset="0"/>
              </a:rPr>
              <a:t>Efla </a:t>
            </a:r>
            <a:r>
              <a:rPr lang="is-IS" dirty="0">
                <a:latin typeface="Fedra Sans Std Book" panose="020B0403040000020004" pitchFamily="34" charset="0"/>
              </a:rPr>
              <a:t>stöðugleika á </a:t>
            </a:r>
            <a:r>
              <a:rPr lang="is-IS" dirty="0" smtClean="0">
                <a:latin typeface="Fedra Sans Std Book" panose="020B0403040000020004" pitchFamily="34" charset="0"/>
              </a:rPr>
              <a:t>húsnæðismarkaði</a:t>
            </a:r>
          </a:p>
          <a:p>
            <a:pPr>
              <a:lnSpc>
                <a:spcPct val="150000"/>
              </a:lnSpc>
            </a:pPr>
            <a:r>
              <a:rPr lang="is-IS" dirty="0" smtClean="0">
                <a:latin typeface="Fedra Sans Std Book" panose="020B0403040000020004" pitchFamily="34" charset="0"/>
              </a:rPr>
              <a:t>Úthlutun stofnframlaga þar sem þörfin er mest</a:t>
            </a:r>
            <a:endParaRPr lang="is-IS" dirty="0">
              <a:latin typeface="Fedra Sans Std Book" panose="020B0403040000020004" pitchFamily="34" charset="0"/>
            </a:endParaRPr>
          </a:p>
          <a:p>
            <a:pPr>
              <a:lnSpc>
                <a:spcPct val="150000"/>
              </a:lnSpc>
            </a:pPr>
            <a:r>
              <a:rPr lang="is-IS" dirty="0" smtClean="0">
                <a:latin typeface="Fedra Sans Std Book" panose="020B0403040000020004" pitchFamily="34" charset="0"/>
              </a:rPr>
              <a:t>Stefnumótun </a:t>
            </a:r>
            <a:r>
              <a:rPr lang="is-IS" dirty="0">
                <a:latin typeface="Fedra Sans Std Book" panose="020B0403040000020004" pitchFamily="34" charset="0"/>
              </a:rPr>
              <a:t>sveitarfélaga í </a:t>
            </a:r>
            <a:r>
              <a:rPr lang="is-IS" dirty="0" smtClean="0">
                <a:latin typeface="Fedra Sans Std Book" panose="020B0403040000020004" pitchFamily="34" charset="0"/>
              </a:rPr>
              <a:t>húsnæðismálum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745" y="2548474"/>
            <a:ext cx="11489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/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6286500"/>
            <a:ext cx="12599988" cy="193675"/>
          </a:xfrm>
          <a:prstGeom prst="roundRect">
            <a:avLst/>
          </a:prstGeom>
          <a:solidFill>
            <a:srgbClr val="599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26987" y="912878"/>
            <a:ext cx="11139054" cy="148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19" y="-66825"/>
            <a:ext cx="2121251" cy="989917"/>
          </a:xfrm>
          <a:prstGeom prst="rect">
            <a:avLst/>
          </a:prstGeom>
        </p:spPr>
      </p:pic>
      <p:pic>
        <p:nvPicPr>
          <p:cNvPr id="1026" name="Chart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33" y="2048792"/>
            <a:ext cx="40322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4" y="672928"/>
            <a:ext cx="11007776" cy="1325563"/>
          </a:xfrm>
        </p:spPr>
        <p:txBody>
          <a:bodyPr>
            <a:normAutofit/>
          </a:bodyPr>
          <a:lstStyle/>
          <a:p>
            <a:r>
              <a:rPr lang="is-IS" sz="3200" b="1" dirty="0" smtClean="0">
                <a:latin typeface="Fedra Sans Std Book" panose="020B0403040000020004" pitchFamily="34" charset="0"/>
              </a:rPr>
              <a:t>Upplýsingar um gerð húsnæðisáætlana</a:t>
            </a:r>
            <a:endParaRPr lang="is-IS" sz="3200" b="1" dirty="0">
              <a:latin typeface="Fedra Sans Std Book" panose="020B040304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21" y="1821012"/>
            <a:ext cx="887185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s-IS" dirty="0" smtClean="0">
                <a:latin typeface="Fedra Sans Std Book" panose="020B0403040000020004" pitchFamily="34" charset="0"/>
              </a:rPr>
              <a:t>Á vefsíðu Íbúðalánasjóðs - </a:t>
            </a:r>
            <a:r>
              <a:rPr lang="is-IS" dirty="0" smtClean="0">
                <a:latin typeface="Fedra Sans Std Book" panose="020B0403040000020004" pitchFamily="34" charset="0"/>
                <a:hlinkClick r:id="rId3"/>
              </a:rPr>
              <a:t>www.ils.is</a:t>
            </a:r>
            <a:endParaRPr lang="is-IS" dirty="0" smtClean="0">
              <a:latin typeface="Fedra Sans Std Book" panose="020B0403040000020004" pitchFamily="34" charset="0"/>
            </a:endParaRPr>
          </a:p>
          <a:p>
            <a:pPr>
              <a:lnSpc>
                <a:spcPct val="150000"/>
              </a:lnSpc>
            </a:pPr>
            <a:r>
              <a:rPr lang="is-IS" dirty="0" smtClean="0">
                <a:latin typeface="Fedra Sans Std Book" panose="020B0403040000020004" pitchFamily="34" charset="0"/>
              </a:rPr>
              <a:t>Nánar um hlutverk íbúðalánasjóðs </a:t>
            </a:r>
          </a:p>
          <a:p>
            <a:pPr>
              <a:lnSpc>
                <a:spcPct val="150000"/>
              </a:lnSpc>
            </a:pPr>
            <a:r>
              <a:rPr lang="is-IS" dirty="0" smtClean="0">
                <a:latin typeface="Fedra Sans Std Book" panose="020B0403040000020004" pitchFamily="34" charset="0"/>
              </a:rPr>
              <a:t>Tillögu að efnisyfirliti húsnæðisáætlunar</a:t>
            </a:r>
          </a:p>
          <a:p>
            <a:pPr>
              <a:lnSpc>
                <a:spcPct val="150000"/>
              </a:lnSpc>
            </a:pPr>
            <a:r>
              <a:rPr lang="is-IS" dirty="0" smtClean="0">
                <a:latin typeface="Fedra Sans Std Book" panose="020B0403040000020004" pitchFamily="34" charset="0"/>
              </a:rPr>
              <a:t>Tenglar á efni sem nýtist við gerð húsnæðisáætlana</a:t>
            </a:r>
          </a:p>
          <a:p>
            <a:pPr marL="0" indent="0">
              <a:buNone/>
            </a:pPr>
            <a:endParaRPr lang="is-IS" dirty="0">
              <a:latin typeface="Fedra Sans Std Book" panose="020B04030400000200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2745" y="2548474"/>
            <a:ext cx="11489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/>
              <a:t>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419" y="-66825"/>
            <a:ext cx="2121251" cy="98991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6286500"/>
            <a:ext cx="12599988" cy="193675"/>
          </a:xfrm>
          <a:prstGeom prst="roundRect">
            <a:avLst/>
          </a:prstGeom>
          <a:solidFill>
            <a:srgbClr val="599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4084" y="923092"/>
            <a:ext cx="11139054" cy="148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7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447619" y="912024"/>
            <a:ext cx="9176736" cy="1200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81795" y="1472544"/>
            <a:ext cx="2238883" cy="732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158" b="1" dirty="0"/>
              <a:t>Takk fyrir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456E-A5A0-774A-855C-32F8E1AD86C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22" y="2356534"/>
            <a:ext cx="8222245" cy="38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20749</TotalTime>
  <Words>336</Words>
  <Application>Microsoft Office PowerPoint</Application>
  <PresentationFormat>Custom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Fedra Sans Std Book</vt:lpstr>
      <vt:lpstr>Fedra Sans Std Medium</vt:lpstr>
      <vt:lpstr>Fedra Serif B Std Demi</vt:lpstr>
      <vt:lpstr>Office Theme</vt:lpstr>
      <vt:lpstr>Forsíðan</vt:lpstr>
      <vt:lpstr>Breytt löggjöf — nýtt hlutverk</vt:lpstr>
      <vt:lpstr>PowerPoint Presentation</vt:lpstr>
      <vt:lpstr>PowerPoint Presentation</vt:lpstr>
      <vt:lpstr>PowerPoint Presentation</vt:lpstr>
      <vt:lpstr>Hlutverk húsnæðisáætlana</vt:lpstr>
      <vt:lpstr>Markmið með gerð húsnæðisáætlana</vt:lpstr>
      <vt:lpstr>Upplýsingar um gerð húsnæðisáætlana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Forsíðan</dc:title>
  <dc:creator>Sigrún Ásta Magnúsdóttir</dc:creator>
  <cp:lastModifiedBy>Sigrún Ásta Magnúsdóttir</cp:lastModifiedBy>
  <cp:revision>124</cp:revision>
  <cp:lastPrinted>2017-04-06T09:17:01Z</cp:lastPrinted>
  <dcterms:created xsi:type="dcterms:W3CDTF">2017-02-24T20:50:59Z</dcterms:created>
  <dcterms:modified xsi:type="dcterms:W3CDTF">2017-04-06T10:15:59Z</dcterms:modified>
</cp:coreProperties>
</file>